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sldIdLst>
    <p:sldId id="257" r:id="rId2"/>
    <p:sldId id="266" r:id="rId3"/>
    <p:sldId id="256" r:id="rId4"/>
    <p:sldId id="258" r:id="rId5"/>
    <p:sldId id="261" r:id="rId6"/>
    <p:sldId id="262" r:id="rId7"/>
    <p:sldId id="260" r:id="rId8"/>
    <p:sldId id="267" r:id="rId9"/>
    <p:sldId id="259" r:id="rId10"/>
    <p:sldId id="263" r:id="rId11"/>
    <p:sldId id="264" r:id="rId12"/>
    <p:sldId id="268" r:id="rId13"/>
    <p:sldId id="265" r:id="rId14"/>
    <p:sldId id="269" r:id="rId1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at Tien" initials="DT" lastIdx="1" clrIdx="0">
    <p:extLst>
      <p:ext uri="{19B8F6BF-5375-455C-9EA6-DF929625EA0E}">
        <p15:presenceInfo xmlns:p15="http://schemas.microsoft.com/office/powerpoint/2012/main" userId="24cfaa1c06e11891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74" d="100"/>
          <a:sy n="74" d="100"/>
        </p:scale>
        <p:origin x="576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commentAuthors" Target="commentAuthors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accent1"/>
          </a:solidFill>
          <a:ln w="12700"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9980" y="882376"/>
            <a:ext cx="9966960" cy="2926080"/>
          </a:xfrm>
        </p:spPr>
        <p:txBody>
          <a:bodyPr anchor="b">
            <a:normAutofit/>
          </a:bodyPr>
          <a:lstStyle>
            <a:lvl1pPr algn="ctr">
              <a:lnSpc>
                <a:spcPct val="85000"/>
              </a:lnSpc>
              <a:defRPr sz="7200" b="1" cap="all" baseline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09530" y="3869634"/>
            <a:ext cx="8767860" cy="1388165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rgbClr val="FFFFFF"/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  <p:cxnSp>
        <p:nvCxnSpPr>
          <p:cNvPr id="8" name="Straight Connector 7"/>
          <p:cNvCxnSpPr/>
          <p:nvPr/>
        </p:nvCxnSpPr>
        <p:spPr>
          <a:xfrm>
            <a:off x="1978660" y="3733800"/>
            <a:ext cx="8229601" cy="0"/>
          </a:xfrm>
          <a:prstGeom prst="line">
            <a:avLst/>
          </a:prstGeom>
          <a:ln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140510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1191224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06424" y="1173575"/>
            <a:ext cx="9966960" cy="2926080"/>
          </a:xfrm>
        </p:spPr>
        <p:txBody>
          <a:bodyPr anchor="b">
            <a:noAutofit/>
          </a:bodyPr>
          <a:lstStyle>
            <a:lvl1pPr algn="ctr">
              <a:lnSpc>
                <a:spcPct val="85000"/>
              </a:lnSpc>
              <a:defRPr sz="7200" b="0" cap="all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09928" y="4154520"/>
            <a:ext cx="8769096" cy="1363806"/>
          </a:xfrm>
        </p:spPr>
        <p:txBody>
          <a:bodyPr anchor="t">
            <a:normAutofit/>
          </a:bodyPr>
          <a:lstStyle>
            <a:lvl1pPr marL="0" indent="0" algn="ctr">
              <a:buNone/>
              <a:defRPr sz="2200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  <p:cxnSp>
        <p:nvCxnSpPr>
          <p:cNvPr id="7" name="Straight Connector 6"/>
          <p:cNvCxnSpPr/>
          <p:nvPr/>
        </p:nvCxnSpPr>
        <p:spPr>
          <a:xfrm>
            <a:off x="1981200" y="4020408"/>
            <a:ext cx="8229601" cy="0"/>
          </a:xfrm>
          <a:prstGeom prst="line">
            <a:avLst/>
          </a:prstGeom>
          <a:ln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559263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43000" y="2057399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67612" y="2057400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0402229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01511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43000" y="2721483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69173" y="1999032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69173" y="2719322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5959782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12595059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7511899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52159" y="1097280"/>
            <a:ext cx="5212080" cy="46634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301752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7771566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413248" y="1069847"/>
            <a:ext cx="6099048" cy="4800600"/>
          </a:xfrm>
        </p:spPr>
        <p:txBody>
          <a:bodyPr lIns="274320" tIns="182880" anchor="t"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288036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2624978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90641370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762000"/>
            <a:ext cx="2324100" cy="54102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762000"/>
            <a:ext cx="7429500" cy="54102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3958546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bg1"/>
          </a:solidFill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13563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57400"/>
            <a:ext cx="9872871" cy="4038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142996" y="6223828"/>
            <a:ext cx="23290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accent1"/>
                </a:solidFill>
              </a:defRPr>
            </a:lvl1pPr>
          </a:lstStyle>
          <a:p>
            <a:fld id="{2D42B63F-4184-4498-93DC-1B579C96F106}" type="datetimeFigureOut">
              <a:rPr lang="vi-VN" smtClean="0"/>
              <a:t>25/10/2021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949148" y="6223828"/>
            <a:ext cx="47177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accent1"/>
                </a:solidFill>
              </a:defRPr>
            </a:lvl1pPr>
          </a:lstStyle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329530" y="6223828"/>
            <a:ext cx="170621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fld id="{35E11C68-B6F5-412C-8619-1CE0285FD3BD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7603977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228600" indent="-182880" algn="l" defTabSz="914400" rtl="0" eaLnBrk="1" latinLnBrk="0" hangingPunct="1">
        <a:lnSpc>
          <a:spcPct val="90000"/>
        </a:lnSpc>
        <a:spcBef>
          <a:spcPts val="1400"/>
        </a:spcBef>
        <a:buClr>
          <a:schemeClr val="accent1"/>
        </a:buClr>
        <a:buSzPct val="80000"/>
        <a:buFont typeface="Corbel" pitchFamily="34" charset="0"/>
        <a:buChar char="•"/>
        <a:defRPr sz="2200" kern="1200">
          <a:solidFill>
            <a:schemeClr val="accent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2000" kern="1200">
          <a:solidFill>
            <a:schemeClr val="accent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8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CDC50B1A-4B56-4FFD-B511-84FD1346FD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15178" y="345926"/>
            <a:ext cx="4261363" cy="969963"/>
          </a:xfrm>
          <a:solidFill>
            <a:srgbClr val="FFFF00"/>
          </a:solidFill>
        </p:spPr>
        <p:txBody>
          <a:bodyPr>
            <a:normAutofit/>
          </a:bodyPr>
          <a:lstStyle/>
          <a:p>
            <a:pPr algn="ctr"/>
            <a:r>
              <a:rPr lang="vi-VN" sz="4000" dirty="0">
                <a:solidFill>
                  <a:srgbClr val="FF0000"/>
                </a:solidFill>
              </a:rPr>
              <a:t>KIỂM TRA BÀI CŨ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7AEEB6-A652-4F12-8DA8-0CC7C5E9EF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3795" y="1315889"/>
            <a:ext cx="10770205" cy="4394031"/>
          </a:xfrm>
        </p:spPr>
        <p:txBody>
          <a:bodyPr>
            <a:normAutofit fontScale="85000" lnSpcReduction="20000"/>
          </a:bodyPr>
          <a:lstStyle/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r>
              <a:rPr lang="vi-VN" sz="25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1: Em hãy nêu ba thành phần cơ bản của mạng máy tính? Mỗi thành phần em hãy cho từng ví dụ cụ thể?</a:t>
            </a: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r>
              <a:rPr lang="vi-VN" sz="2500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 : </a:t>
            </a:r>
          </a:p>
          <a:p>
            <a:pPr>
              <a:lnSpc>
                <a:spcPct val="160000"/>
              </a:lnSpc>
              <a:spcBef>
                <a:spcPts val="0"/>
              </a:spcBef>
              <a:buFontTx/>
              <a:buChar char="-"/>
            </a:pPr>
            <a:r>
              <a:rPr lang="vi-VN" sz="25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Các máy tính và thiết bị có khả năng gửi và nhận thông tin qua mạng.</a:t>
            </a: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r>
              <a:rPr lang="vi-VN" sz="25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    Ví dụ : </a:t>
            </a:r>
            <a:r>
              <a:rPr lang="vi-VN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máy tính, điện thoại, máy tính bảng,...</a:t>
            </a:r>
          </a:p>
          <a:p>
            <a:pPr>
              <a:lnSpc>
                <a:spcPct val="160000"/>
              </a:lnSpc>
              <a:spcBef>
                <a:spcPts val="0"/>
              </a:spcBef>
              <a:buFontTx/>
              <a:buChar char="-"/>
            </a:pPr>
            <a:r>
              <a:rPr lang="vi-VN" sz="25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Các thiết bị mạng có chức năng kết nối các máy tính với nhau.</a:t>
            </a: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r>
              <a:rPr lang="vi-VN" sz="25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    Ví dụ : </a:t>
            </a:r>
            <a:r>
              <a:rPr lang="vi-VN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cáp mạng, switch, modem,...</a:t>
            </a:r>
          </a:p>
          <a:p>
            <a:pPr>
              <a:lnSpc>
                <a:spcPct val="160000"/>
              </a:lnSpc>
              <a:spcBef>
                <a:spcPts val="0"/>
              </a:spcBef>
              <a:buFontTx/>
              <a:buChar char="-"/>
            </a:pPr>
            <a:r>
              <a:rPr lang="vi-VN" sz="25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Những phần mềm giúp giao tiếp và truyền thông tin qua mạng.</a:t>
            </a: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r>
              <a:rPr lang="vi-VN" sz="25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    Ví dụ : </a:t>
            </a:r>
            <a:r>
              <a:rPr lang="vi-VN" sz="2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hệ điều hành, trình duyệt, mạng xã hội,...</a:t>
            </a:r>
            <a:endParaRPr lang="vi-VN" sz="25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endParaRPr lang="vi-VN" sz="20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endParaRPr lang="vi-VN" sz="20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endParaRPr lang="vi-VN" u="sng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60000"/>
              </a:lnSpc>
              <a:spcBef>
                <a:spcPts val="0"/>
              </a:spcBef>
              <a:buNone/>
            </a:pPr>
            <a:endParaRPr lang="vi-V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628272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00ED428C-90F1-4CC1-973F-38AD18D0A8E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05329" y="345757"/>
            <a:ext cx="4511177" cy="969963"/>
          </a:xfrm>
          <a:solidFill>
            <a:srgbClr val="FFFF00"/>
          </a:solidFill>
        </p:spPr>
        <p:txBody>
          <a:bodyPr>
            <a:normAutofit/>
          </a:bodyPr>
          <a:lstStyle/>
          <a:p>
            <a:pPr algn="ctr"/>
            <a:r>
              <a:rPr lang="vi-VN" sz="4000" dirty="0">
                <a:solidFill>
                  <a:srgbClr val="FF0000"/>
                </a:solidFill>
              </a:rPr>
              <a:t>KIỂM TRA BÀI CŨ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3093C1-6272-4967-B924-3E8A7285247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82040" y="1315720"/>
            <a:ext cx="9872871" cy="4038600"/>
          </a:xfrm>
        </p:spPr>
        <p:txBody>
          <a:bodyPr>
            <a:normAutofit/>
          </a:bodyPr>
          <a:lstStyle/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4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2: Thiết bị mạng giúp chúng ta được gì? Em hãy nêu các thiết bị mạng thường gặp?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4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 : </a:t>
            </a:r>
          </a:p>
          <a:p>
            <a:pPr indent="-34290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FontTx/>
              <a:buChar char="-"/>
            </a:pPr>
            <a:r>
              <a:rPr lang="vi-VN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Thiết bị mạng giúp kết nối các máy tính với nhau, giúp truyền thông tin từ máy tính này tới máy tính khác.</a:t>
            </a:r>
            <a:endParaRPr lang="vi-VN" sz="2400" dirty="0"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indent="-34290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FontTx/>
              <a:buChar char="-"/>
            </a:pPr>
            <a:r>
              <a:rPr lang="vi-VN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Thiết bị mạng thường gặp là cáp mạng, Switch </a:t>
            </a:r>
            <a:r>
              <a:rPr lang="vi-VN" sz="2400" b="1" dirty="0" smtClean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và </a:t>
            </a:r>
            <a:r>
              <a:rPr lang="vi-VN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Modem.</a:t>
            </a:r>
          </a:p>
          <a:p>
            <a:pPr marL="0" indent="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endParaRPr lang="vi-VN" sz="2400" b="1" u="sng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endParaRPr lang="vi-VN" sz="2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endParaRPr lang="vi-V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41655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6231B2CB-BB92-4B32-9172-F6C17864CB83}"/>
              </a:ext>
            </a:extLst>
          </p:cNvPr>
          <p:cNvSpPr txBox="1">
            <a:spLocks/>
          </p:cNvSpPr>
          <p:nvPr/>
        </p:nvSpPr>
        <p:spPr>
          <a:xfrm>
            <a:off x="1564641" y="105950"/>
            <a:ext cx="10170160" cy="1306290"/>
          </a:xfrm>
          <a:prstGeom prst="rect">
            <a:avLst/>
          </a:prstGeom>
          <a:effectLst>
            <a:outerShdw blurRad="25400" dir="17880000">
              <a:srgbClr val="000000">
                <a:alpha val="46000"/>
              </a:srgbClr>
            </a:outerShdw>
          </a:effectLst>
        </p:spPr>
        <p:txBody>
          <a:bodyPr vert="horz" lIns="91440" tIns="45720" rIns="91440" bIns="45720" rtlCol="0" anchor="b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5400" kern="1200">
                <a:ln>
                  <a:solidFill>
                    <a:schemeClr val="bg1">
                      <a:lumMod val="75000"/>
                      <a:lumOff val="25000"/>
                      <a:alpha val="10000"/>
                    </a:schemeClr>
                  </a:solidFill>
                </a:ln>
                <a:solidFill>
                  <a:schemeClr val="tx2"/>
                </a:solidFill>
                <a:effectLst>
                  <a:outerShdw blurRad="9525" dist="25400" dir="14640000" algn="tl" rotWithShape="0">
                    <a:schemeClr val="bg1">
                      <a:alpha val="30000"/>
                    </a:schemeClr>
                  </a:outerShdw>
                </a:effectLst>
                <a:latin typeface="+mj-lt"/>
                <a:ea typeface="+mj-ea"/>
                <a:cs typeface="Trebuchet M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lnSpc>
                <a:spcPct val="130000"/>
              </a:lnSpc>
              <a:spcAft>
                <a:spcPts val="1000"/>
              </a:spcAft>
            </a:pPr>
            <a:r>
              <a:rPr lang="vi-VN" sz="30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CHỦ ĐỀ B: MẠNG MÁY TÍNH VÀ INTERNET</a:t>
            </a:r>
            <a:r>
              <a:rPr lang="vi-VN" sz="3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/>
            </a:r>
            <a:br>
              <a:rPr lang="vi-VN" sz="3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</a:br>
            <a:r>
              <a:rPr lang="vi-VN" sz="30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GIỚI THIỆU VỀ MẠNG MÁY TÍNH VÀ INTERNET</a:t>
            </a:r>
            <a:r>
              <a:rPr lang="vi-VN" sz="18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/>
            </a:r>
            <a:br>
              <a:rPr lang="vi-VN" sz="18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</a:br>
            <a:r>
              <a:rPr lang="vi-VN" sz="4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vi-VN" sz="4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</a:br>
            <a:endParaRPr lang="vi-VN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29C255EB-7ED7-4F38-BE62-5BA56A600F43}"/>
              </a:ext>
            </a:extLst>
          </p:cNvPr>
          <p:cNvSpPr txBox="1">
            <a:spLocks/>
          </p:cNvSpPr>
          <p:nvPr/>
        </p:nvSpPr>
        <p:spPr>
          <a:xfrm>
            <a:off x="904030" y="1270001"/>
            <a:ext cx="10170160" cy="1473200"/>
          </a:xfrm>
          <a:prstGeom prst="rect">
            <a:avLst/>
          </a:prstGeom>
          <a:effectLst>
            <a:outerShdw blurRad="25400" dir="17880000">
              <a:srgbClr val="000000">
                <a:alpha val="46000"/>
              </a:srgbClr>
            </a:outerShdw>
          </a:effectLst>
        </p:spPr>
        <p:txBody>
          <a:bodyPr vert="horz" lIns="91440" tIns="45720" rIns="91440" bIns="45720" rtlCol="0" anchor="b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5400" kern="1200">
                <a:ln>
                  <a:solidFill>
                    <a:schemeClr val="bg1">
                      <a:lumMod val="75000"/>
                      <a:lumOff val="25000"/>
                      <a:alpha val="10000"/>
                    </a:schemeClr>
                  </a:solidFill>
                </a:ln>
                <a:solidFill>
                  <a:schemeClr val="tx2"/>
                </a:solidFill>
                <a:effectLst>
                  <a:outerShdw blurRad="9525" dist="25400" dir="14640000" algn="tl" rotWithShape="0">
                    <a:schemeClr val="bg1">
                      <a:alpha val="30000"/>
                    </a:schemeClr>
                  </a:outerShdw>
                </a:effectLst>
                <a:latin typeface="+mj-lt"/>
                <a:ea typeface="+mj-ea"/>
                <a:cs typeface="Trebuchet M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lnSpc>
                <a:spcPct val="130000"/>
              </a:lnSpc>
              <a:spcAft>
                <a:spcPts val="1000"/>
              </a:spcAft>
            </a:pPr>
            <a:r>
              <a:rPr lang="vi-VN" sz="30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CHỦ ĐỀ B: MẠNG MÁY TÍNH VÀ INTERNET</a:t>
            </a:r>
            <a:r>
              <a:rPr lang="vi-VN" sz="3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/>
            </a:r>
            <a:br>
              <a:rPr lang="vi-VN" sz="3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</a:br>
            <a:r>
              <a:rPr lang="vi-VN" sz="30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GIỚI THIỆU VỀ MẠNG MÁY TÍNH VÀ INTERNET</a:t>
            </a:r>
            <a:r>
              <a:rPr lang="vi-VN" sz="18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/>
            </a:r>
            <a:br>
              <a:rPr lang="vi-VN" sz="18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Times New Roman" panose="02020603050405020304" pitchFamily="18" charset="0"/>
              </a:rPr>
            </a:br>
            <a:r>
              <a:rPr lang="vi-VN" sz="4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vi-VN" sz="4000" dirty="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</a:br>
            <a:endParaRPr lang="vi-VN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564641" y="1143398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022D9F48-4D0A-4210-AF79-E32B9BBDE41D}"/>
              </a:ext>
            </a:extLst>
          </p:cNvPr>
          <p:cNvGrpSpPr/>
          <p:nvPr/>
        </p:nvGrpSpPr>
        <p:grpSpPr>
          <a:xfrm>
            <a:off x="832910" y="2050483"/>
            <a:ext cx="2936450" cy="535112"/>
            <a:chOff x="0" y="63525"/>
            <a:chExt cx="2936450" cy="535112"/>
          </a:xfrm>
        </p:grpSpPr>
        <p:sp>
          <p:nvSpPr>
            <p:cNvPr id="8" name="Rectangle: Rounded Corners 7">
              <a:extLst>
                <a:ext uri="{FF2B5EF4-FFF2-40B4-BE49-F238E27FC236}">
                  <a16:creationId xmlns:a16="http://schemas.microsoft.com/office/drawing/2014/main" id="{3DD8409B-1D4D-4B60-856C-B56CC61458F8}"/>
                </a:ext>
              </a:extLst>
            </p:cNvPr>
            <p:cNvSpPr/>
            <p:nvPr/>
          </p:nvSpPr>
          <p:spPr>
            <a:xfrm flipH="1">
              <a:off x="0" y="63525"/>
              <a:ext cx="2641635" cy="535112"/>
            </a:xfrm>
            <a:prstGeom prst="roundRect">
              <a:avLst/>
            </a:prstGeom>
          </p:spPr>
          <p:style>
            <a:lnRef idx="2">
              <a:schemeClr val="dk2">
                <a:shade val="80000"/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hueOff val="0"/>
                <a:satOff val="0"/>
                <a:lumOff val="0"/>
                <a:alphaOff val="0"/>
              </a:schemeClr>
            </a:effectRef>
            <a:fontRef idx="minor">
              <a:schemeClr val="dk2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9" name="Rectangle: Rounded Corners 4">
              <a:extLst>
                <a:ext uri="{FF2B5EF4-FFF2-40B4-BE49-F238E27FC236}">
                  <a16:creationId xmlns:a16="http://schemas.microsoft.com/office/drawing/2014/main" id="{085B6D59-4A13-47E5-80EC-E10F3E1295ED}"/>
                </a:ext>
              </a:extLst>
            </p:cNvPr>
            <p:cNvSpPr txBox="1"/>
            <p:nvPr/>
          </p:nvSpPr>
          <p:spPr>
            <a:xfrm>
              <a:off x="26122" y="89647"/>
              <a:ext cx="2910328" cy="48286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2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80010" tIns="80010" rIns="80010" bIns="80010" numCol="1" spcCol="1270" anchor="ctr" anchorCtr="0">
              <a:noAutofit/>
            </a:bodyPr>
            <a:lstStyle/>
            <a:p>
              <a:pPr marL="0" lvl="0" indent="0" algn="l" defTabSz="9334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vi-VN" sz="2100" b="1" kern="1200" dirty="0"/>
                <a:t>Yêu cầu cần đạt</a:t>
              </a:r>
              <a:r>
                <a:rPr lang="en-US" sz="2100" b="1" kern="1200" dirty="0"/>
                <a:t>:</a:t>
              </a:r>
              <a:r>
                <a:rPr lang="en-US" sz="2100" kern="1200" dirty="0"/>
                <a:t> </a:t>
              </a:r>
              <a:endParaRPr lang="vi-VN" sz="2100" kern="1200" dirty="0"/>
            </a:p>
          </p:txBody>
        </p:sp>
      </p:grpSp>
      <p:sp>
        <p:nvSpPr>
          <p:cNvPr id="10" name="TextBox 9">
            <a:extLst>
              <a:ext uri="{FF2B5EF4-FFF2-40B4-BE49-F238E27FC236}">
                <a16:creationId xmlns:a16="http://schemas.microsoft.com/office/drawing/2014/main" id="{DE8DF610-2340-4CE4-9059-637FD3298C7D}"/>
              </a:ext>
            </a:extLst>
          </p:cNvPr>
          <p:cNvSpPr txBox="1"/>
          <p:nvPr/>
        </p:nvSpPr>
        <p:spPr>
          <a:xfrm>
            <a:off x="573724" y="2609483"/>
            <a:ext cx="10830771" cy="241604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lvl="0" indent="-342900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-"/>
              <a:tabLst>
                <a:tab pos="101600" algn="l"/>
              </a:tabLst>
            </a:pP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Biết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Access Point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thiết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bị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mạng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r>
              <a:rPr lang="en-US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vi-VN" sz="2400" dirty="0"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marL="342900" lvl="0" indent="-342900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-"/>
              <a:tabLst>
                <a:tab pos="101600" algn="l"/>
              </a:tabLst>
            </a:pPr>
            <a:r>
              <a:rPr lang="vi-VN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Biết được cáp mạng và Switch là thiết bị kết nối cơ bản của mạng có dây.</a:t>
            </a:r>
            <a:endParaRPr lang="vi-VN" sz="2400" dirty="0">
              <a:latin typeface="Arial" panose="020B060402020202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lvl="0" indent="-342900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-"/>
              <a:tabLst>
                <a:tab pos="101600" algn="l"/>
              </a:tabLst>
            </a:pPr>
            <a:r>
              <a:rPr lang="vi-VN" sz="24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Nêu được ví dụ cụ thể về trường hợp mạng không dây tiện dụng hơn mạng </a:t>
            </a:r>
            <a:r>
              <a:rPr lang="vi-VN" sz="24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24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dây</a:t>
            </a:r>
            <a:r>
              <a:rPr lang="vi-VN" sz="2400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vi-VN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endParaRPr lang="vi-VN" dirty="0"/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3CE19541-173B-4796-8C54-FC8824F817BC}"/>
              </a:ext>
            </a:extLst>
          </p:cNvPr>
          <p:cNvGrpSpPr/>
          <p:nvPr/>
        </p:nvGrpSpPr>
        <p:grpSpPr>
          <a:xfrm>
            <a:off x="859032" y="4694584"/>
            <a:ext cx="2773763" cy="559431"/>
            <a:chOff x="0" y="0"/>
            <a:chExt cx="2773763" cy="559431"/>
          </a:xfrm>
        </p:grpSpPr>
        <p:sp>
          <p:nvSpPr>
            <p:cNvPr id="12" name="Rectangle: Rounded Corners 11">
              <a:extLst>
                <a:ext uri="{FF2B5EF4-FFF2-40B4-BE49-F238E27FC236}">
                  <a16:creationId xmlns:a16="http://schemas.microsoft.com/office/drawing/2014/main" id="{B32E6DC7-288E-4423-A955-A61FCA3C13C0}"/>
                </a:ext>
              </a:extLst>
            </p:cNvPr>
            <p:cNvSpPr/>
            <p:nvPr/>
          </p:nvSpPr>
          <p:spPr>
            <a:xfrm>
              <a:off x="0" y="0"/>
              <a:ext cx="2773763" cy="559431"/>
            </a:xfrm>
            <a:prstGeom prst="roundRect">
              <a:avLst/>
            </a:prstGeom>
          </p:spPr>
          <p:style>
            <a:lnRef idx="2">
              <a:schemeClr val="dk2">
                <a:shade val="80000"/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hueOff val="0"/>
                <a:satOff val="0"/>
                <a:lumOff val="0"/>
                <a:alphaOff val="0"/>
              </a:schemeClr>
            </a:effectRef>
            <a:fontRef idx="minor">
              <a:schemeClr val="dk2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3" name="Rectangle: Rounded Corners 4">
              <a:extLst>
                <a:ext uri="{FF2B5EF4-FFF2-40B4-BE49-F238E27FC236}">
                  <a16:creationId xmlns:a16="http://schemas.microsoft.com/office/drawing/2014/main" id="{7624243C-8ECE-4F23-A089-4B2A45D5E922}"/>
                </a:ext>
              </a:extLst>
            </p:cNvPr>
            <p:cNvSpPr txBox="1"/>
            <p:nvPr/>
          </p:nvSpPr>
          <p:spPr>
            <a:xfrm>
              <a:off x="54618" y="42679"/>
              <a:ext cx="2719145" cy="504813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2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80010" tIns="80010" rIns="80010" bIns="80010" numCol="1" spcCol="1270" anchor="ctr" anchorCtr="0">
              <a:noAutofit/>
            </a:bodyPr>
            <a:lstStyle/>
            <a:p>
              <a:pPr marL="0" lvl="0" indent="0" algn="l" defTabSz="9334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vi-VN" sz="2100" b="1" kern="1200" dirty="0"/>
                <a:t>Mục tiêu bài học</a:t>
              </a:r>
              <a:r>
                <a:rPr lang="en-US" sz="2100" b="1" kern="1200" dirty="0"/>
                <a:t>:</a:t>
              </a:r>
              <a:endParaRPr lang="vi-VN" sz="2100" kern="1200" dirty="0"/>
            </a:p>
          </p:txBody>
        </p:sp>
      </p:grpSp>
      <p:sp>
        <p:nvSpPr>
          <p:cNvPr id="16" name="TextBox 15">
            <a:extLst>
              <a:ext uri="{FF2B5EF4-FFF2-40B4-BE49-F238E27FC236}">
                <a16:creationId xmlns:a16="http://schemas.microsoft.com/office/drawing/2014/main" id="{D15D67DE-ECF1-4AF8-9CF3-1B49E9E6EF0E}"/>
              </a:ext>
            </a:extLst>
          </p:cNvPr>
          <p:cNvSpPr txBox="1"/>
          <p:nvPr/>
        </p:nvSpPr>
        <p:spPr>
          <a:xfrm>
            <a:off x="1006050" y="5404910"/>
            <a:ext cx="6096000" cy="4770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25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1. Mạng có dây.</a:t>
            </a:r>
            <a:r>
              <a:rPr lang="vi-VN" sz="25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 </a:t>
            </a:r>
            <a:endParaRPr lang="vi-VN" sz="2500" b="1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26626ACA-475C-4BD5-AB3C-E7366E274816}"/>
              </a:ext>
            </a:extLst>
          </p:cNvPr>
          <p:cNvSpPr txBox="1"/>
          <p:nvPr/>
        </p:nvSpPr>
        <p:spPr>
          <a:xfrm>
            <a:off x="1006050" y="5900785"/>
            <a:ext cx="6096000" cy="4770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25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2. Mạng không dây. </a:t>
            </a:r>
            <a:endParaRPr lang="vi-VN" sz="2500" dirty="0"/>
          </a:p>
        </p:txBody>
      </p:sp>
    </p:spTree>
    <p:extLst>
      <p:ext uri="{BB962C8B-B14F-4D97-AF65-F5344CB8AC3E}">
        <p14:creationId xmlns:p14="http://schemas.microsoft.com/office/powerpoint/2010/main" val="23006461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6" grpId="0"/>
      <p:bldP spid="7" grpId="0" animBg="1"/>
      <p:bldP spid="10" grpId="0"/>
      <p:bldP spid="16" grpId="0"/>
      <p:bldP spid="1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0B4ECAD-EDE6-4401-A322-F58B5739A7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2515" y="1004893"/>
            <a:ext cx="10353762" cy="4541520"/>
          </a:xfrm>
        </p:spPr>
        <p:txBody>
          <a:bodyPr>
            <a:normAutofit/>
          </a:bodyPr>
          <a:lstStyle/>
          <a:p>
            <a:pPr marL="36900" indent="0">
              <a:buNone/>
            </a:pPr>
            <a:r>
              <a:rPr lang="vi-VN" sz="30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1: Em hãy quan sát hình sau và trả lời câu hỏi: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DD050AE-1A25-43C9-B10C-9109C2889A79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13882" y="1806246"/>
            <a:ext cx="10191085" cy="3343822"/>
          </a:xfrm>
          <a:prstGeom prst="rect">
            <a:avLst/>
          </a:prstGeom>
          <a:noFill/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F563CFB2-7EC8-450B-91F1-E864A56E323D}"/>
              </a:ext>
            </a:extLst>
          </p:cNvPr>
          <p:cNvSpPr txBox="1"/>
          <p:nvPr/>
        </p:nvSpPr>
        <p:spPr>
          <a:xfrm>
            <a:off x="832515" y="5246439"/>
            <a:ext cx="10272452" cy="22026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  <a:spcAft>
                <a:spcPts val="1000"/>
              </a:spcAft>
              <a:tabLst>
                <a:tab pos="1019175" algn="l"/>
              </a:tabLst>
            </a:pPr>
            <a:r>
              <a:rPr lang="vi-VN" sz="2800" i="1" dirty="0">
                <a:solidFill>
                  <a:srgbClr val="00B05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Máy tính trong các hình trên kết nối mạng bằng cách nào? Nếu chia theo thiết bị mạng thì ta có mấy loại mạng?</a:t>
            </a:r>
            <a:endParaRPr lang="vi-VN" sz="2800" dirty="0">
              <a:solidFill>
                <a:srgbClr val="00B050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r>
              <a:rPr lang="vi-VN" sz="2800" dirty="0">
                <a:solidFill>
                  <a:srgbClr val="00B05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/>
            </a:r>
            <a:br>
              <a:rPr lang="vi-VN" sz="2800" dirty="0">
                <a:solidFill>
                  <a:srgbClr val="00B05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</a:br>
            <a:endParaRPr lang="vi-VN" sz="28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659485" y="314355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130748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8" grpId="0"/>
      <p:bldP spid="7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AD2ADE6-D7B4-4D6E-8C87-D2DCD37E44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9548" y="1352282"/>
            <a:ext cx="11500691" cy="5408881"/>
          </a:xfrm>
        </p:spPr>
        <p:txBody>
          <a:bodyPr/>
          <a:lstStyle/>
          <a:p>
            <a:pPr marL="36900" indent="0">
              <a:buNone/>
            </a:pPr>
            <a:r>
              <a:rPr lang="vi-VN" sz="3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Mạng có dây: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xem SGK trang 27.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b="1" u="sng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Câu hỏi:</a:t>
            </a: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Thế nào là mạng có dây? Kể tên những thiết bị của mạng có dây</a:t>
            </a:r>
            <a:r>
              <a:rPr lang="vi-VN" sz="3000" dirty="0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?</a:t>
            </a:r>
            <a:endParaRPr lang="vi-VN" sz="30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6" name="Picture 10" descr="RJ45 là gì? Chuẩn mạng RJ45 là gì? Cách bấm đầu dây RJ45 theo chuẩn -  Thegioididong.com">
            <a:extLst>
              <a:ext uri="{FF2B5EF4-FFF2-40B4-BE49-F238E27FC236}">
                <a16:creationId xmlns:a16="http://schemas.microsoft.com/office/drawing/2014/main" id="{6BA3806A-F48E-4A3E-B85C-9AEB3D211E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437" y="3466492"/>
            <a:ext cx="4939030" cy="24695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12" descr="Switch là gì? Công dụng của thiết bị chuyển mạch! - TOTOLINK Việt Nam">
            <a:extLst>
              <a:ext uri="{FF2B5EF4-FFF2-40B4-BE49-F238E27FC236}">
                <a16:creationId xmlns:a16="http://schemas.microsoft.com/office/drawing/2014/main" id="{9F1A2ECA-99D4-4875-A4B0-14894CF999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2679" y="3365456"/>
            <a:ext cx="4998838" cy="24546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311300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FAFE1AD-637F-4946-8F61-2CCC728326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3882" y="1066800"/>
            <a:ext cx="10353762" cy="5273040"/>
          </a:xfrm>
        </p:spPr>
        <p:txBody>
          <a:bodyPr>
            <a:normAutofit lnSpcReduction="10000"/>
          </a:bodyPr>
          <a:lstStyle/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2: Những trường hợp nào chúng ta sử dụng mạng có dây?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b="1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lời: 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- Nhân viên làm việc tại văn phòng, tòa nhà, trường học, bệnh viện,...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- Học sinh thực hành tại phòng máy tính.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000" dirty="0" err="1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vi-VN" sz="3000" dirty="0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000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30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000" dirty="0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truy </a:t>
            </a: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cập tại </a:t>
            </a:r>
            <a:r>
              <a:rPr lang="vi-VN" sz="3000" dirty="0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Internet </a:t>
            </a: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công cộng.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30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- Người dân xem phim, nghe nhạc tại nhà.</a:t>
            </a:r>
          </a:p>
          <a:p>
            <a:pPr>
              <a:lnSpc>
                <a:spcPct val="150000"/>
              </a:lnSpc>
              <a:spcBef>
                <a:spcPts val="0"/>
              </a:spcBef>
              <a:buFontTx/>
              <a:buChar char="-"/>
            </a:pPr>
            <a:endParaRPr lang="vi-VN" dirty="0">
              <a:solidFill>
                <a:schemeClr val="tx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174210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43FF06E-2528-4C29-A2A4-9B5AAAB7C04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3795" y="1193800"/>
            <a:ext cx="10353762" cy="4820920"/>
          </a:xfrm>
        </p:spPr>
        <p:txBody>
          <a:bodyPr>
            <a:normAutofit/>
          </a:bodyPr>
          <a:lstStyle/>
          <a:p>
            <a:pPr marL="36900" indent="0">
              <a:buNone/>
            </a:pPr>
            <a:r>
              <a:rPr lang="vi-VN" sz="300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2: Những trường hợp nào chúng ta sử dụng mạng không dây?</a:t>
            </a:r>
          </a:p>
          <a:p>
            <a:pPr marL="36900" indent="0">
              <a:buNone/>
            </a:pPr>
            <a:r>
              <a:rPr lang="vi-VN" sz="3000" b="1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lời: </a:t>
            </a:r>
            <a:endParaRPr lang="vi-VN" sz="30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" indent="0">
              <a:buNone/>
            </a:pPr>
            <a:r>
              <a:rPr lang="vi-VN" sz="3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Kết nối Internet phục vụ hành khách trên các phương tiện giao thông.</a:t>
            </a:r>
          </a:p>
          <a:p>
            <a:pPr marL="45720" indent="0">
              <a:buNone/>
            </a:pPr>
            <a:r>
              <a:rPr lang="vi-VN" sz="3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Cung cấp liên lạc cho điện thoại di động.</a:t>
            </a:r>
          </a:p>
          <a:p>
            <a:pPr marL="45720" indent="0">
              <a:buNone/>
            </a:pPr>
            <a:r>
              <a:rPr lang="vi-VN" sz="3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Tòa nhà, cơ quan, gia đình có quy mô nhỏ.</a:t>
            </a:r>
          </a:p>
          <a:p>
            <a:pPr marL="45720" indent="0" algn="just">
              <a:buNone/>
            </a:pPr>
            <a:r>
              <a:rPr lang="vi-VN" sz="3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Cung cấp liên lạc ở những khu dân cư vùng núi, hải đảo, sa mạc,...</a:t>
            </a:r>
          </a:p>
          <a:p>
            <a:pPr>
              <a:buFontTx/>
              <a:buChar char="-"/>
            </a:pPr>
            <a:endParaRPr lang="vi-VN" sz="30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900" indent="0">
              <a:buNone/>
            </a:pPr>
            <a:endParaRPr lang="vi-VN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07342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8" y="641122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881190" y="2342814"/>
            <a:ext cx="10731143" cy="221983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551250" indent="-514350">
              <a:lnSpc>
                <a:spcPct val="150000"/>
              </a:lnSpc>
              <a:buAutoNum type="arabicPeriod"/>
            </a:pPr>
            <a:r>
              <a:rPr lang="vi-VN" sz="3200" b="1" u="sng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</a:t>
            </a:r>
            <a:r>
              <a:rPr lang="vi-VN" sz="32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 dây: </a:t>
            </a:r>
            <a:endParaRPr lang="en-US" sz="32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94100" indent="-457200">
              <a:lnSpc>
                <a:spcPct val="150000"/>
              </a:lnSpc>
              <a:buFont typeface="Wingdings" panose="05000000000000000000" pitchFamily="2" charset="2"/>
              <a:buChar char="@"/>
            </a:pP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Mạng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có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dây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là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loại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mạng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sử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dụng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dây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cáp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để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truyền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dữ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liệu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.</a:t>
            </a:r>
          </a:p>
          <a:p>
            <a:pPr marL="494100" indent="-457200">
              <a:lnSpc>
                <a:spcPct val="150000"/>
              </a:lnSpc>
              <a:buFont typeface="Wingdings" panose="05000000000000000000" pitchFamily="2" charset="2"/>
              <a:buChar char="@"/>
            </a:pP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Cáp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mạng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và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switch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là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những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thiết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bị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của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mạng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có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dây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.</a:t>
            </a:r>
            <a:endParaRPr lang="vi-VN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18633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Các lỗi thường gặp trên tivi LG - Nguyên nhân và cách khắc phục!">
            <a:extLst>
              <a:ext uri="{FF2B5EF4-FFF2-40B4-BE49-F238E27FC236}">
                <a16:creationId xmlns:a16="http://schemas.microsoft.com/office/drawing/2014/main" id="{FFD38A0D-3989-4C2A-A3CE-FEA02DFCC1F4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560" y="1853662"/>
            <a:ext cx="8971280" cy="35616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3A085D9-81E9-4CD3-BBDB-2AB28ABA3630}"/>
              </a:ext>
            </a:extLst>
          </p:cNvPr>
          <p:cNvSpPr txBox="1"/>
          <p:nvPr/>
        </p:nvSpPr>
        <p:spPr>
          <a:xfrm>
            <a:off x="1066800" y="1066800"/>
            <a:ext cx="10281920" cy="55399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300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3: Em hãy quan sát hình và cho biết: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5E6B014-5D50-4889-8F8E-CFB0F7F18DED}"/>
              </a:ext>
            </a:extLst>
          </p:cNvPr>
          <p:cNvSpPr txBox="1"/>
          <p:nvPr/>
        </p:nvSpPr>
        <p:spPr>
          <a:xfrm>
            <a:off x="1117599" y="5461114"/>
            <a:ext cx="10170160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vi-VN" sz="24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 hãy cho biết các thiết bị trên kết nối thông qua gì? Và sử dụng gì để truyền thông tin?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02171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20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  <p:bldP spid="7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F211427-09CC-4679-A6E4-765BB767941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6576" y="1311499"/>
            <a:ext cx="10648285" cy="4876800"/>
          </a:xfrm>
        </p:spPr>
        <p:txBody>
          <a:bodyPr>
            <a:normAutofit fontScale="92500" lnSpcReduction="20000"/>
          </a:bodyPr>
          <a:lstStyle/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Mạng không  dây:</a:t>
            </a:r>
            <a:r>
              <a:rPr lang="vi-VN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xem SGK trang 27, 28 và 29.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u="sng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Câu hỏi:</a:t>
            </a:r>
            <a:r>
              <a:rPr lang="vi-VN" sz="28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Thế nào là mạng không dây? Kể tên những thiết bị của mạng không dây?</a:t>
            </a:r>
          </a:p>
          <a:p>
            <a:pPr marL="36900" indent="0" algn="just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vi-VN" sz="28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- Mạng không dây( Wifi ) là loại mạng máy tính sử dụng sóng điện từ để truyền thông tin.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vi-VN" sz="28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- Thiết bị cơ bản của mạng không dây là Access Point.</a:t>
            </a:r>
          </a:p>
          <a:p>
            <a:pPr marL="36900" indent="0" algn="just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vi-VN" sz="2800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- Access Point là một loại thiết bị thu phát Wifi có khả năng tạo ra WLAN( mạng không dây cục bộ).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endParaRPr lang="vi-VN" sz="28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417643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A874CEC-0E71-4F6D-966F-6FEB84884C1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0764" y="2327162"/>
            <a:ext cx="10353762" cy="4135457"/>
          </a:xfrm>
        </p:spPr>
        <p:txBody>
          <a:bodyPr>
            <a:normAutofit/>
          </a:bodyPr>
          <a:lstStyle/>
          <a:p>
            <a:pPr marL="36900" indent="0" algn="just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Một số trường hợp không thể sử dụng mạng không dây: khi có nhiều vật cản, hấp thụ sóng điện từ như nhôm, thép,...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Một số lợi ích của mạng không dây: 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+ Tiện dụng, di dộng.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+ Tốc độ cao như mạng có dây.</a:t>
            </a:r>
          </a:p>
          <a:p>
            <a:pPr marL="3690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vi-VN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+ Giá thành hợp lý, thẩm mỹ.</a:t>
            </a:r>
          </a:p>
          <a:p>
            <a:pPr>
              <a:lnSpc>
                <a:spcPct val="150000"/>
              </a:lnSpc>
              <a:spcBef>
                <a:spcPts val="0"/>
              </a:spcBef>
              <a:buFontTx/>
              <a:buChar char="-"/>
            </a:pPr>
            <a:endParaRPr lang="vi-VN" sz="28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D23915B-8D18-423D-BE44-48DE1E0D07C1}"/>
              </a:ext>
            </a:extLst>
          </p:cNvPr>
          <p:cNvSpPr txBox="1"/>
          <p:nvPr/>
        </p:nvSpPr>
        <p:spPr>
          <a:xfrm>
            <a:off x="538766" y="1128356"/>
            <a:ext cx="10281920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vi-VN" sz="28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4: Em hãy cho biết những trường hợp nào không thể sử dụng mạng không dây? Lợi ích?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286931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02464" y="1196592"/>
            <a:ext cx="3796232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sz="32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Mạng không  dây:</a:t>
            </a:r>
            <a:endParaRPr lang="en-US" sz="3200" dirty="0"/>
          </a:p>
        </p:txBody>
      </p:sp>
      <p:sp>
        <p:nvSpPr>
          <p:cNvPr id="6" name="Rectangle 5"/>
          <p:cNvSpPr/>
          <p:nvPr/>
        </p:nvSpPr>
        <p:spPr>
          <a:xfrm>
            <a:off x="884348" y="1955392"/>
            <a:ext cx="10088451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900" indent="0" algn="just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vi-VN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</a:t>
            </a:r>
            <a:r>
              <a:rPr lang="vi-VN" sz="28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Mạng </a:t>
            </a:r>
            <a:r>
              <a:rPr lang="vi-VN" sz="28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không dây( Wifi ) là loại mạng máy tính sử dụng sóng điện từ để truyền thông tin.</a:t>
            </a:r>
            <a:endParaRPr lang="vi-VN" sz="28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884348" y="3254012"/>
            <a:ext cx="10088451" cy="7399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900" indent="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vi-VN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</a:t>
            </a:r>
            <a:r>
              <a:rPr lang="vi-VN" sz="2800" dirty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Thiết bị cơ bản của mạng không dây là Access Point.</a:t>
            </a:r>
            <a:endParaRPr lang="vi-VN" sz="28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669215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F38CD6F2-27F1-4E33-87FC-3367368B16FC}"/>
              </a:ext>
            </a:extLst>
          </p:cNvPr>
          <p:cNvSpPr txBox="1">
            <a:spLocks noGrp="1"/>
          </p:cNvSpPr>
          <p:nvPr>
            <p:ph idx="1"/>
          </p:nvPr>
        </p:nvSpPr>
        <p:spPr>
          <a:xfrm>
            <a:off x="810851" y="1333967"/>
            <a:ext cx="10546080" cy="4927599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8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just">
              <a:lnSpc>
                <a:spcPct val="150000"/>
              </a:lnSpc>
            </a:pPr>
            <a:r>
              <a:rPr lang="vi-VN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5:                               CỦNG CỐ</a:t>
            </a:r>
          </a:p>
          <a:p>
            <a:pPr algn="just">
              <a:lnSpc>
                <a:spcPct val="150000"/>
              </a:lnSpc>
            </a:pPr>
            <a:endParaRPr lang="vi-VN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vi-VN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1: </a:t>
            </a: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hay mạng không dây là thích hợp để kết nối Internet tới làng bản, khu dân cư ở vùng núi, hải đảo, sa mạc? Vì sao?</a:t>
            </a:r>
          </a:p>
          <a:p>
            <a:pPr algn="just">
              <a:lnSpc>
                <a:spcPct val="150000"/>
              </a:lnSpc>
            </a:pPr>
            <a:r>
              <a:rPr lang="vi-VN" sz="28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Câu 2: </a:t>
            </a: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Trong các câu sau, câu nào đúng?</a:t>
            </a:r>
          </a:p>
          <a:p>
            <a:pPr algn="just">
              <a:lnSpc>
                <a:spcPct val="150000"/>
              </a:lnSpc>
            </a:pP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1) Wifi là tên gọi mạng không dây hoạt động trong phạm vi nhỏ.</a:t>
            </a:r>
          </a:p>
          <a:p>
            <a:pPr algn="just">
              <a:lnSpc>
                <a:spcPct val="150000"/>
              </a:lnSpc>
            </a:pP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2) Các máy tính trong mạng có dây kết nối với nhau thông qua Access Point.</a:t>
            </a:r>
          </a:p>
          <a:p>
            <a:pPr algn="just">
              <a:lnSpc>
                <a:spcPct val="150000"/>
              </a:lnSpc>
            </a:pP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3) Access Point truyền thông tin tới các máy tính thông qua sóng điện từ.</a:t>
            </a:r>
          </a:p>
          <a:p>
            <a:pPr algn="just">
              <a:lnSpc>
                <a:spcPct val="150000"/>
              </a:lnSpc>
            </a:pPr>
            <a:r>
              <a:rPr lang="vi-VN" sz="2800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4) Mạng không dây luôn ưu việt hơn mạng có dây, vì thế đang dần thay thế mạng có dây.</a:t>
            </a:r>
          </a:p>
          <a:p>
            <a:pPr algn="just">
              <a:lnSpc>
                <a:spcPct val="150000"/>
              </a:lnSpc>
            </a:pPr>
            <a:endParaRPr lang="vi-VN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vi-VN" sz="3000" b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3: </a:t>
            </a:r>
            <a:r>
              <a:rPr lang="vi-VN" sz="3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MẠNG CÓ DÂY VÀ MẠNG KHÔNG </a:t>
            </a:r>
            <a:r>
              <a:rPr lang="vi-VN" sz="30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12721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5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4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79300583-0B1B-490F-A3C9-CFF784F72365}"/>
              </a:ext>
            </a:extLst>
          </p:cNvPr>
          <p:cNvSpPr txBox="1">
            <a:spLocks/>
          </p:cNvSpPr>
          <p:nvPr/>
        </p:nvSpPr>
        <p:spPr>
          <a:xfrm>
            <a:off x="1852769" y="332029"/>
            <a:ext cx="8699821" cy="690538"/>
          </a:xfrm>
          <a:prstGeom prst="rect">
            <a:avLst/>
          </a:prstGeom>
          <a:solidFill>
            <a:srgbClr val="FFFF00"/>
          </a:solidFill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>
              <a:lnSpc>
                <a:spcPct val="130000"/>
              </a:lnSpc>
              <a:spcAft>
                <a:spcPts val="1000"/>
              </a:spcAft>
            </a:pPr>
            <a:r>
              <a:rPr lang="en-US" sz="3000" b="1" dirty="0" smtClean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DẶN DÒ</a:t>
            </a:r>
            <a:endParaRPr lang="vi-VN" sz="3000" dirty="0"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884348" y="1955392"/>
            <a:ext cx="10088451" cy="7425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900" indent="0" algn="just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Học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bài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và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làm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bài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tập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SGK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trang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29</a:t>
            </a:r>
            <a:endParaRPr lang="vi-VN" sz="28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884348" y="3254012"/>
            <a:ext cx="10088451" cy="7399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900" indent="0">
              <a:lnSpc>
                <a:spcPct val="150000"/>
              </a:lnSpc>
              <a:spcBef>
                <a:spcPts val="0"/>
              </a:spcBef>
              <a:spcAft>
                <a:spcPts val="1000"/>
              </a:spcAft>
              <a:buNone/>
            </a:pP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Chuẩn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bị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trước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bài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4 –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Thực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hành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về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mạng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máy</a:t>
            </a:r>
            <a:r>
              <a:rPr lang="en-US" sz="32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  <a:sym typeface="Wingdings" panose="05000000000000000000" pitchFamily="2" charset="2"/>
              </a:rPr>
              <a:t>tính</a:t>
            </a:r>
            <a:endParaRPr lang="vi-VN" sz="2800" dirty="0"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710068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theme/theme1.xml><?xml version="1.0" encoding="utf-8"?>
<a:theme xmlns:a="http://schemas.openxmlformats.org/drawingml/2006/main" name="Basis">
  <a:themeElements>
    <a:clrScheme name="Basis">
      <a:dk1>
        <a:srgbClr val="000000"/>
      </a:dk1>
      <a:lt1>
        <a:srgbClr val="FFFFFF"/>
      </a:lt1>
      <a:dk2>
        <a:srgbClr val="565349"/>
      </a:dk2>
      <a:lt2>
        <a:srgbClr val="DDDDDD"/>
      </a:lt2>
      <a:accent1>
        <a:srgbClr val="A6B727"/>
      </a:accent1>
      <a:accent2>
        <a:srgbClr val="DF5327"/>
      </a:accent2>
      <a:accent3>
        <a:srgbClr val="FE9E00"/>
      </a:accent3>
      <a:accent4>
        <a:srgbClr val="418AB3"/>
      </a:accent4>
      <a:accent5>
        <a:srgbClr val="D7D447"/>
      </a:accent5>
      <a:accent6>
        <a:srgbClr val="818183"/>
      </a:accent6>
      <a:hlink>
        <a:srgbClr val="F59E00"/>
      </a:hlink>
      <a:folHlink>
        <a:srgbClr val="B2B2B2"/>
      </a:folHlink>
    </a:clrScheme>
    <a:fontScheme name="Basis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sis">
      <a:fillStyleLst>
        <a:solidFill>
          <a:schemeClr val="phClr"/>
        </a:solidFill>
        <a:solidFill>
          <a:schemeClr val="phClr">
            <a:tint val="55000"/>
            <a:satMod val="130000"/>
          </a:schemeClr>
        </a:solidFill>
        <a:gradFill rotWithShape="1">
          <a:gsLst>
            <a:gs pos="0">
              <a:schemeClr val="phClr"/>
            </a:gs>
            <a:gs pos="90000">
              <a:schemeClr val="phClr">
                <a:shade val="100000"/>
                <a:satMod val="105000"/>
              </a:schemeClr>
            </a:gs>
            <a:gs pos="100000">
              <a:schemeClr val="phClr">
                <a:shade val="80000"/>
                <a:satMod val="12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53975" cap="flat" cmpd="dbl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rightRoom" dir="t"/>
          </a:scene3d>
          <a:sp3d extrusionH="12700" contourW="25400" prstMaterial="flat">
            <a:bevelT w="63500" h="152400" prst="angle"/>
            <a:contourClr>
              <a:schemeClr val="phClr">
                <a:shade val="27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95000"/>
            <a:satMod val="140000"/>
          </a:schemeClr>
        </a:solidFill>
        <a:solidFill>
          <a:schemeClr val="phClr">
            <a:tint val="90000"/>
            <a:shade val="85000"/>
            <a:satMod val="160000"/>
            <a:lumMod val="110000"/>
          </a:schemeClr>
        </a:soli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sis" id="{5665723A-49BA-4B57-8411-A56F8F207965}" vid="{90E45F77-AEFC-46EF-A7C1-5B338C297B02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TM03457444[[fn=Basis]]</Template>
  <TotalTime>191</TotalTime>
  <Words>1052</Words>
  <Application>Microsoft Office PowerPoint</Application>
  <PresentationFormat>Widescreen</PresentationFormat>
  <Paragraphs>84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2" baseType="lpstr">
      <vt:lpstr>Arial</vt:lpstr>
      <vt:lpstr>Corbel</vt:lpstr>
      <vt:lpstr>Symbol</vt:lpstr>
      <vt:lpstr>Tahoma</vt:lpstr>
      <vt:lpstr>Times New Roman</vt:lpstr>
      <vt:lpstr>Verdana</vt:lpstr>
      <vt:lpstr>Wingdings</vt:lpstr>
      <vt:lpstr>Basis</vt:lpstr>
      <vt:lpstr>KIỂM TRA BÀI CŨ</vt:lpstr>
      <vt:lpstr>KIỂM TRA BÀI CŨ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Dat Tien</dc:creator>
  <cp:lastModifiedBy>Dieu Thuy</cp:lastModifiedBy>
  <cp:revision>24</cp:revision>
  <dcterms:created xsi:type="dcterms:W3CDTF">2021-10-15T02:46:56Z</dcterms:created>
  <dcterms:modified xsi:type="dcterms:W3CDTF">2021-10-25T02:45:22Z</dcterms:modified>
</cp:coreProperties>
</file>